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00" d="100"/>
          <a:sy n="100" d="100"/>
        </p:scale>
        <p:origin x="77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hero_side_lublin_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0"/>
            <a:ext cx="7132320" cy="8229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2320" y="0"/>
            <a:ext cx="18288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54864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38BDF8"/>
                </a:solidFill>
                <a:latin typeface="Aptos"/>
              </a:defRPr>
            </a:pPr>
            <a:r>
              <a:t>LUBELSKI HACKATHON 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371600"/>
            <a:ext cx="68580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5400" b="1">
                <a:solidFill>
                  <a:srgbClr val="EEF2F7"/>
                </a:solidFill>
                <a:latin typeface="Aptos"/>
              </a:defRPr>
            </a:pPr>
            <a:r>
              <a:t>Urban Kompas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2395728"/>
            <a:ext cx="6217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AAB5C5"/>
                </a:solidFill>
                <a:latin typeface="Aptos"/>
              </a:defRPr>
            </a:pPr>
            <a:r>
              <a:t>Agent AI, który prowadzi mieszkańca przez sprawy urzędowe w Lublinie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657600"/>
            <a:ext cx="621792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t>• prosty język zamiast urzędowych opisów</a:t>
            </a:r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t>• źródła z BIP i dokumentów</a:t>
            </a:r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t>• RAG + OCR + lokalne modele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715000"/>
            <a:ext cx="1828800" cy="12344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5879592"/>
            <a:ext cx="14264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4DDC92"/>
                </a:solidFill>
                <a:latin typeface="Aptos"/>
              </a:defRPr>
            </a:pPr>
            <a:r>
              <a:t>MVP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6492240"/>
            <a:ext cx="153619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0">
                <a:solidFill>
                  <a:srgbClr val="AAB5C5"/>
                </a:solidFill>
                <a:latin typeface="Aptos"/>
              </a:defRPr>
            </a:pPr>
            <a:r>
              <a:t>działający prototyp do demo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5715000"/>
            <a:ext cx="1828800" cy="12344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944368" y="5879592"/>
            <a:ext cx="14264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38BDF8"/>
                </a:solidFill>
                <a:latin typeface="Aptos"/>
              </a:defRPr>
            </a:pPr>
            <a:r>
              <a:t>RAG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89504" y="6492240"/>
            <a:ext cx="153619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0">
                <a:solidFill>
                  <a:srgbClr val="AAB5C5"/>
                </a:solidFill>
                <a:latin typeface="Aptos"/>
              </a:defRPr>
            </a:pPr>
            <a:r>
              <a:t>odpowiedzi oparte na źródłach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54880" y="5715000"/>
            <a:ext cx="1828800" cy="12344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956048" y="5879592"/>
            <a:ext cx="14264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FBBF24"/>
                </a:solidFill>
                <a:latin typeface="Aptos"/>
              </a:defRPr>
            </a:pPr>
            <a:r>
              <a:t>OCR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01184" y="6492240"/>
            <a:ext cx="153619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0">
                <a:solidFill>
                  <a:srgbClr val="AAB5C5"/>
                </a:solidFill>
                <a:latin typeface="Aptos"/>
              </a:defRPr>
            </a:pPr>
            <a:r>
              <a:t>obsługa PDF/skanów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Problem: mieszkaniec nie wie, od czego zacząć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Informacje są publiczne, ale droga do poprawnego działania jest zbyt długa.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1520" y="1828800"/>
            <a:ext cx="4069080" cy="484632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31520" y="1828800"/>
            <a:ext cx="406908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1901952"/>
            <a:ext cx="3749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87171"/>
                </a:solidFill>
                <a:latin typeface="Aptos"/>
              </a:defRPr>
            </a:pPr>
            <a:r>
              <a:t>Ból mieszkańca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2423160"/>
            <a:ext cx="3657600" cy="35661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nie</a:t>
            </a:r>
            <a:r>
              <a:rPr sz="2000" dirty="0"/>
              <a:t> </a:t>
            </a:r>
            <a:r>
              <a:rPr sz="2000" dirty="0" err="1"/>
              <a:t>zna</a:t>
            </a:r>
            <a:r>
              <a:rPr sz="2000" dirty="0"/>
              <a:t> </a:t>
            </a:r>
            <a:r>
              <a:rPr sz="2000" dirty="0" err="1"/>
              <a:t>nazwy</a:t>
            </a:r>
            <a:r>
              <a:rPr sz="2000" dirty="0"/>
              <a:t> </a:t>
            </a:r>
            <a:r>
              <a:rPr sz="2000" dirty="0" err="1"/>
              <a:t>procedury</a:t>
            </a:r>
            <a:r>
              <a:rPr sz="2000" dirty="0"/>
              <a:t> ani </a:t>
            </a:r>
            <a:r>
              <a:rPr sz="2000" dirty="0" err="1"/>
              <a:t>formularza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musi</a:t>
            </a:r>
            <a:r>
              <a:rPr sz="2000" dirty="0"/>
              <a:t> </a:t>
            </a:r>
            <a:r>
              <a:rPr sz="2000" dirty="0" err="1"/>
              <a:t>przeklikać</a:t>
            </a:r>
            <a:r>
              <a:rPr sz="2000" dirty="0"/>
              <a:t> </a:t>
            </a:r>
            <a:r>
              <a:rPr sz="2000" dirty="0" err="1"/>
              <a:t>wiele</a:t>
            </a:r>
            <a:r>
              <a:rPr sz="2000" dirty="0"/>
              <a:t> </a:t>
            </a:r>
            <a:r>
              <a:rPr sz="2000" dirty="0" err="1"/>
              <a:t>podstron</a:t>
            </a:r>
            <a:r>
              <a:rPr sz="2000" dirty="0"/>
              <a:t> BIP/</a:t>
            </a:r>
            <a:r>
              <a:rPr sz="2000" dirty="0" err="1"/>
              <a:t>urzędu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opis</a:t>
            </a:r>
            <a:r>
              <a:rPr sz="2000" dirty="0"/>
              <a:t> </a:t>
            </a:r>
            <a:r>
              <a:rPr sz="2000" dirty="0" err="1"/>
              <a:t>usługi</a:t>
            </a:r>
            <a:r>
              <a:rPr sz="2000" dirty="0"/>
              <a:t> </a:t>
            </a:r>
            <a:r>
              <a:rPr sz="2000" dirty="0" err="1"/>
              <a:t>bywa</a:t>
            </a:r>
            <a:r>
              <a:rPr sz="2000" dirty="0"/>
              <a:t> </a:t>
            </a:r>
            <a:r>
              <a:rPr sz="2000" dirty="0" err="1"/>
              <a:t>trudny</a:t>
            </a:r>
            <a:r>
              <a:rPr sz="2000" dirty="0"/>
              <a:t> </a:t>
            </a:r>
            <a:r>
              <a:rPr sz="2000" dirty="0" err="1"/>
              <a:t>językowo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nie</a:t>
            </a:r>
            <a:r>
              <a:rPr sz="2000" dirty="0"/>
              <a:t> </a:t>
            </a:r>
            <a:r>
              <a:rPr sz="2000" dirty="0" err="1"/>
              <a:t>wie</a:t>
            </a:r>
            <a:r>
              <a:rPr sz="2000" dirty="0"/>
              <a:t>, </a:t>
            </a:r>
            <a:r>
              <a:rPr sz="2000" dirty="0" err="1"/>
              <a:t>które</a:t>
            </a:r>
            <a:r>
              <a:rPr sz="2000" dirty="0"/>
              <a:t> </a:t>
            </a:r>
            <a:r>
              <a:rPr sz="2000" dirty="0" err="1"/>
              <a:t>dokumenty</a:t>
            </a:r>
            <a:r>
              <a:rPr sz="2000" dirty="0"/>
              <a:t> </a:t>
            </a:r>
            <a:r>
              <a:rPr sz="2000" dirty="0" err="1"/>
              <a:t>są</a:t>
            </a:r>
            <a:r>
              <a:rPr sz="2000" dirty="0"/>
              <a:t> </a:t>
            </a:r>
            <a:r>
              <a:rPr sz="2000" dirty="0" err="1"/>
              <a:t>wymagane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traci</a:t>
            </a:r>
            <a:r>
              <a:rPr sz="2000" dirty="0"/>
              <a:t> </a:t>
            </a:r>
            <a:r>
              <a:rPr sz="2000" dirty="0" err="1"/>
              <a:t>czas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dirty="0" err="1"/>
              <a:t>telefon</a:t>
            </a:r>
            <a:r>
              <a:rPr sz="2000" dirty="0"/>
              <a:t> </a:t>
            </a:r>
            <a:r>
              <a:rPr sz="2000" dirty="0" err="1"/>
              <a:t>lub</a:t>
            </a:r>
            <a:r>
              <a:rPr sz="2000" dirty="0"/>
              <a:t> </a:t>
            </a:r>
            <a:r>
              <a:rPr sz="2000" dirty="0" err="1"/>
              <a:t>wizytę</a:t>
            </a:r>
            <a:r>
              <a:rPr sz="2000" dirty="0"/>
              <a:t> w </a:t>
            </a:r>
            <a:r>
              <a:rPr sz="2000" dirty="0" err="1"/>
              <a:t>złym</a:t>
            </a:r>
            <a:r>
              <a:rPr sz="2000" dirty="0"/>
              <a:t> </a:t>
            </a:r>
            <a:r>
              <a:rPr sz="2000" dirty="0" err="1"/>
              <a:t>miejscu</a:t>
            </a:r>
            <a:endParaRPr sz="2000" dirty="0"/>
          </a:p>
        </p:txBody>
      </p:sp>
      <p:sp>
        <p:nvSpPr>
          <p:cNvPr id="17" name="Rounded Rectangle 16"/>
          <p:cNvSpPr/>
          <p:nvPr/>
        </p:nvSpPr>
        <p:spPr>
          <a:xfrm>
            <a:off x="5257800" y="1828800"/>
            <a:ext cx="4069080" cy="484632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257800" y="1828800"/>
            <a:ext cx="406908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22392" y="1901952"/>
            <a:ext cx="3749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BBF24"/>
                </a:solidFill>
                <a:latin typeface="Aptos"/>
              </a:defRPr>
            </a:pPr>
            <a:r>
              <a:t>Ból urzędu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0" y="2423160"/>
            <a:ext cx="3657600" cy="35661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powtarzalne</a:t>
            </a:r>
            <a:r>
              <a:rPr sz="2000" dirty="0"/>
              <a:t> </a:t>
            </a:r>
            <a:r>
              <a:rPr sz="2000" dirty="0" err="1"/>
              <a:t>pytania</a:t>
            </a:r>
            <a:r>
              <a:rPr sz="2000" dirty="0"/>
              <a:t> do </a:t>
            </a:r>
            <a:r>
              <a:rPr sz="2000" dirty="0" err="1"/>
              <a:t>pracowników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rozproszone</a:t>
            </a:r>
            <a:r>
              <a:rPr sz="2000" dirty="0"/>
              <a:t> </a:t>
            </a:r>
            <a:r>
              <a:rPr sz="2000" dirty="0" err="1"/>
              <a:t>informacje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aktualizacje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brak</a:t>
            </a:r>
            <a:r>
              <a:rPr sz="2000" dirty="0"/>
              <a:t> </a:t>
            </a:r>
            <a:r>
              <a:rPr sz="2000" dirty="0" err="1"/>
              <a:t>szybkiego</a:t>
            </a:r>
            <a:r>
              <a:rPr sz="2000" dirty="0"/>
              <a:t> </a:t>
            </a:r>
            <a:r>
              <a:rPr sz="2000" dirty="0" err="1"/>
              <a:t>kierowania</a:t>
            </a:r>
            <a:r>
              <a:rPr sz="2000" dirty="0"/>
              <a:t> do </a:t>
            </a:r>
            <a:r>
              <a:rPr sz="2000" dirty="0" err="1"/>
              <a:t>właściwej</a:t>
            </a:r>
            <a:r>
              <a:rPr sz="2000" dirty="0"/>
              <a:t> </a:t>
            </a:r>
            <a:r>
              <a:rPr sz="2000" dirty="0" err="1"/>
              <a:t>jednostki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niewykorzystane</a:t>
            </a:r>
            <a:r>
              <a:rPr sz="2000" dirty="0"/>
              <a:t> </a:t>
            </a:r>
            <a:r>
              <a:rPr sz="2000" dirty="0" err="1"/>
              <a:t>dane</a:t>
            </a:r>
            <a:r>
              <a:rPr sz="2000" dirty="0"/>
              <a:t> z </a:t>
            </a:r>
            <a:r>
              <a:rPr sz="2000" dirty="0" err="1"/>
              <a:t>dokumentów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stron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ryzyko</a:t>
            </a:r>
            <a:r>
              <a:rPr sz="2000" dirty="0"/>
              <a:t> </a:t>
            </a:r>
            <a:r>
              <a:rPr sz="2000" dirty="0" err="1"/>
              <a:t>błędnej</a:t>
            </a:r>
            <a:r>
              <a:rPr sz="2000" dirty="0"/>
              <a:t> </a:t>
            </a:r>
            <a:r>
              <a:rPr sz="2000" dirty="0" err="1"/>
              <a:t>interpretacji</a:t>
            </a:r>
            <a:r>
              <a:rPr sz="2000" dirty="0"/>
              <a:t> </a:t>
            </a:r>
            <a:r>
              <a:rPr sz="2000" dirty="0" err="1"/>
              <a:t>procedur</a:t>
            </a:r>
            <a:endParaRPr sz="2000" dirty="0"/>
          </a:p>
        </p:txBody>
      </p:sp>
      <p:sp>
        <p:nvSpPr>
          <p:cNvPr id="21" name="Rounded Rectangle 20"/>
          <p:cNvSpPr/>
          <p:nvPr/>
        </p:nvSpPr>
        <p:spPr>
          <a:xfrm>
            <a:off x="9784080" y="1828800"/>
            <a:ext cx="4069080" cy="484632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784080" y="1828800"/>
            <a:ext cx="406908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48672" y="1901952"/>
            <a:ext cx="3749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Sedno problemu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514600"/>
            <a:ext cx="356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EEF2F7"/>
                </a:solidFill>
                <a:latin typeface="Aptos"/>
              </a:defRPr>
            </a:pPr>
            <a:r>
              <a:rPr sz="2000" dirty="0" err="1"/>
              <a:t>Mieszkaniec</a:t>
            </a:r>
            <a:r>
              <a:rPr sz="2000" dirty="0"/>
              <a:t> </a:t>
            </a:r>
            <a:r>
              <a:rPr sz="2000" dirty="0" err="1"/>
              <a:t>pyta</a:t>
            </a:r>
            <a:r>
              <a:rPr sz="2000" dirty="0"/>
              <a:t> </a:t>
            </a:r>
            <a:r>
              <a:rPr sz="2000" dirty="0" err="1"/>
              <a:t>naturalnie</a:t>
            </a:r>
            <a:r>
              <a:rPr sz="2000" dirty="0"/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3337560"/>
            <a:ext cx="3474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38BDF8"/>
                </a:solidFill>
                <a:latin typeface="Aptos"/>
              </a:defRPr>
            </a:pPr>
            <a:r>
              <a:t>„Jak mam załatwić sprawę?”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4572000"/>
            <a:ext cx="3474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AAB5C5"/>
                </a:solidFill>
                <a:latin typeface="Aptos"/>
              </a:defRPr>
            </a:pPr>
            <a:r>
              <a:t>System miejski często odpowiada strukturą urzędu, nazwą procedury albo PDF-em.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Rozwiązanie: Urban Kompas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Jedno okno rozmowy, które łączy wyszukiwarkę, RAG, OCR i prosty język.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1828800"/>
            <a:ext cx="6217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EF2F7"/>
                </a:solidFill>
                <a:latin typeface="Aptos"/>
              </a:defRPr>
            </a:pPr>
            <a:r>
              <a:t>Co robi Urban Kompas?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606040"/>
            <a:ext cx="6126480" cy="25603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rozumie</a:t>
            </a:r>
            <a:r>
              <a:rPr sz="2400" dirty="0"/>
              <a:t> </a:t>
            </a:r>
            <a:r>
              <a:rPr sz="2400" dirty="0" err="1"/>
              <a:t>pytanie</a:t>
            </a:r>
            <a:r>
              <a:rPr sz="2400" dirty="0"/>
              <a:t> </a:t>
            </a:r>
            <a:r>
              <a:rPr sz="2400" dirty="0" err="1"/>
              <a:t>mieszkańca</a:t>
            </a:r>
            <a:r>
              <a:rPr sz="2400" dirty="0"/>
              <a:t> w </a:t>
            </a:r>
            <a:r>
              <a:rPr sz="2400" dirty="0" err="1"/>
              <a:t>języku</a:t>
            </a:r>
            <a:r>
              <a:rPr sz="2400" dirty="0"/>
              <a:t> </a:t>
            </a:r>
            <a:r>
              <a:rPr sz="2400" dirty="0" err="1"/>
              <a:t>naturalnym</a:t>
            </a:r>
            <a:endParaRPr sz="2400" dirty="0"/>
          </a:p>
          <a:p>
            <a:pPr>
              <a:spcAft>
                <a:spcPts val="600"/>
              </a:spcAft>
              <a:defRPr sz="18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wyszukuje</a:t>
            </a:r>
            <a:r>
              <a:rPr sz="2400" dirty="0"/>
              <a:t> </a:t>
            </a:r>
            <a:r>
              <a:rPr sz="2400" dirty="0" err="1"/>
              <a:t>właściwe</a:t>
            </a:r>
            <a:r>
              <a:rPr sz="2400" dirty="0"/>
              <a:t> </a:t>
            </a:r>
            <a:r>
              <a:rPr sz="2400" dirty="0" err="1"/>
              <a:t>źródła</a:t>
            </a:r>
            <a:r>
              <a:rPr sz="2400" dirty="0"/>
              <a:t> w </a:t>
            </a:r>
            <a:r>
              <a:rPr sz="2400" dirty="0" err="1"/>
              <a:t>bazie</a:t>
            </a:r>
            <a:r>
              <a:rPr sz="2400" dirty="0"/>
              <a:t> </a:t>
            </a:r>
            <a:r>
              <a:rPr sz="2400" dirty="0" err="1"/>
              <a:t>wiedzy</a:t>
            </a:r>
            <a:endParaRPr sz="2400" dirty="0"/>
          </a:p>
          <a:p>
            <a:pPr>
              <a:spcAft>
                <a:spcPts val="600"/>
              </a:spcAft>
              <a:defRPr sz="18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tłumaczy</a:t>
            </a:r>
            <a:r>
              <a:rPr sz="2400" dirty="0"/>
              <a:t> </a:t>
            </a:r>
            <a:r>
              <a:rPr sz="2400" dirty="0" err="1"/>
              <a:t>procedurę</a:t>
            </a:r>
            <a:r>
              <a:rPr sz="2400" dirty="0"/>
              <a:t> </a:t>
            </a:r>
            <a:r>
              <a:rPr sz="2400" dirty="0" err="1"/>
              <a:t>prostymi</a:t>
            </a:r>
            <a:r>
              <a:rPr sz="2400" dirty="0"/>
              <a:t> </a:t>
            </a:r>
            <a:r>
              <a:rPr sz="2400" dirty="0" err="1"/>
              <a:t>krokami</a:t>
            </a:r>
            <a:endParaRPr sz="2400" dirty="0"/>
          </a:p>
          <a:p>
            <a:pPr>
              <a:spcAft>
                <a:spcPts val="600"/>
              </a:spcAft>
              <a:defRPr sz="18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pokazuje</a:t>
            </a:r>
            <a:r>
              <a:rPr sz="2400" dirty="0"/>
              <a:t> </a:t>
            </a:r>
            <a:r>
              <a:rPr sz="2400" dirty="0" err="1"/>
              <a:t>wymagane</a:t>
            </a:r>
            <a:r>
              <a:rPr sz="2400" dirty="0"/>
              <a:t> </a:t>
            </a:r>
            <a:r>
              <a:rPr sz="2400" dirty="0" err="1"/>
              <a:t>dokumenty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miejsce</a:t>
            </a:r>
            <a:r>
              <a:rPr sz="2400" dirty="0"/>
              <a:t> </a:t>
            </a:r>
            <a:r>
              <a:rPr sz="2400" dirty="0" err="1"/>
              <a:t>obsługi</a:t>
            </a:r>
            <a:endParaRPr sz="2400" dirty="0"/>
          </a:p>
          <a:p>
            <a:pPr>
              <a:spcAft>
                <a:spcPts val="600"/>
              </a:spcAft>
              <a:defRPr sz="18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odmawia</a:t>
            </a:r>
            <a:r>
              <a:rPr sz="2400" dirty="0"/>
              <a:t> </a:t>
            </a:r>
            <a:r>
              <a:rPr sz="2400" dirty="0" err="1"/>
              <a:t>odpowiedzi</a:t>
            </a:r>
            <a:r>
              <a:rPr sz="2400" dirty="0"/>
              <a:t>, </a:t>
            </a:r>
            <a:r>
              <a:rPr sz="2400" dirty="0" err="1"/>
              <a:t>gdy</a:t>
            </a:r>
            <a:r>
              <a:rPr sz="2400" dirty="0"/>
              <a:t> </a:t>
            </a:r>
            <a:r>
              <a:rPr sz="2400" dirty="0" err="1"/>
              <a:t>nie</a:t>
            </a:r>
            <a:r>
              <a:rPr sz="2400" dirty="0"/>
              <a:t> ma </a:t>
            </a:r>
            <a:r>
              <a:rPr sz="2400" dirty="0" err="1"/>
              <a:t>wiarygodnego</a:t>
            </a:r>
            <a:r>
              <a:rPr sz="2400" dirty="0"/>
              <a:t> </a:t>
            </a:r>
            <a:r>
              <a:rPr sz="2400" dirty="0" err="1"/>
              <a:t>źródła</a:t>
            </a:r>
            <a:endParaRPr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7589520" y="1874519"/>
            <a:ext cx="6217920" cy="448056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589520" y="1874519"/>
            <a:ext cx="621792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54112" y="1947672"/>
            <a:ext cx="5897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4DDC92"/>
                </a:solidFill>
                <a:latin typeface="Aptos"/>
              </a:defRPr>
            </a:pPr>
            <a:r>
              <a:t>Przykładowy efekt dla użytkownika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09560" y="2514600"/>
            <a:ext cx="5577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38BDF8"/>
                </a:solidFill>
                <a:latin typeface="Aptos"/>
              </a:defRPr>
            </a:pPr>
            <a:r>
              <a:t>Pytanie: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2907792"/>
            <a:ext cx="5486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„Jakie dokumenty muszę złożyć, żeby uzyskać jednorazową zapomogę po urodzeniu dziecka?”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09560" y="3977639"/>
            <a:ext cx="5486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AAB5C5"/>
                </a:solidFill>
                <a:latin typeface="Aptos"/>
              </a:defRPr>
            </a:pPr>
            <a:r>
              <a:rPr sz="2000" dirty="0" err="1"/>
              <a:t>Odpowiedź</a:t>
            </a:r>
            <a:r>
              <a:rPr sz="2000" dirty="0"/>
              <a:t>: </a:t>
            </a:r>
            <a:r>
              <a:rPr sz="2000" dirty="0" err="1"/>
              <a:t>lista</a:t>
            </a:r>
            <a:r>
              <a:rPr sz="2000" dirty="0"/>
              <a:t> </a:t>
            </a:r>
            <a:r>
              <a:rPr sz="2000" dirty="0" err="1"/>
              <a:t>kroków</a:t>
            </a:r>
            <a:r>
              <a:rPr sz="2000" dirty="0"/>
              <a:t>, </a:t>
            </a:r>
            <a:r>
              <a:rPr sz="2000" dirty="0" err="1"/>
              <a:t>wymagane</a:t>
            </a:r>
            <a:r>
              <a:rPr sz="2000" dirty="0"/>
              <a:t> </a:t>
            </a:r>
            <a:r>
              <a:rPr sz="2000" dirty="0" err="1"/>
              <a:t>załączniki</a:t>
            </a:r>
            <a:r>
              <a:rPr sz="2000" dirty="0"/>
              <a:t>, </a:t>
            </a:r>
            <a:r>
              <a:rPr sz="2000" dirty="0" err="1"/>
              <a:t>właściwa</a:t>
            </a:r>
            <a:r>
              <a:rPr sz="2000" dirty="0"/>
              <a:t> </a:t>
            </a:r>
            <a:r>
              <a:rPr sz="2000" dirty="0" err="1"/>
              <a:t>jednostka</a:t>
            </a:r>
            <a:r>
              <a:rPr sz="2000" dirty="0"/>
              <a:t>, link do </a:t>
            </a:r>
            <a:r>
              <a:rPr sz="2000" dirty="0" err="1"/>
              <a:t>źródła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informacja</a:t>
            </a:r>
            <a:r>
              <a:rPr sz="2000" dirty="0"/>
              <a:t>, </a:t>
            </a:r>
            <a:r>
              <a:rPr sz="2000" dirty="0" err="1"/>
              <a:t>czego</a:t>
            </a:r>
            <a:r>
              <a:rPr sz="2000" dirty="0"/>
              <a:t> system </a:t>
            </a:r>
            <a:r>
              <a:rPr sz="2000" dirty="0" err="1"/>
              <a:t>nie</a:t>
            </a:r>
            <a:r>
              <a:rPr sz="2000" dirty="0"/>
              <a:t> jest </a:t>
            </a:r>
            <a:r>
              <a:rPr sz="2000" dirty="0" err="1"/>
              <a:t>pewny</a:t>
            </a:r>
            <a:r>
              <a:rPr sz="20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09560" y="5897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DDC92"/>
                </a:solidFill>
                <a:latin typeface="Aptos"/>
              </a:defRPr>
            </a:pPr>
            <a:r>
              <a:t>Cel: krótsza droga od pytania do działania.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Zakres MVP hackathonowego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Skupiliśmy się na funkcjach, które da się realnie pokazać na końcu projektu.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1520" y="1920240"/>
            <a:ext cx="4206240" cy="438912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31520" y="1920240"/>
            <a:ext cx="4206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1993392"/>
            <a:ext cx="3886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Źródła miasta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2606040"/>
            <a:ext cx="3749039" cy="3017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BIP: </a:t>
            </a:r>
            <a:r>
              <a:rPr sz="2400" dirty="0" err="1"/>
              <a:t>opisy</a:t>
            </a:r>
            <a:r>
              <a:rPr sz="2400" dirty="0"/>
              <a:t> </a:t>
            </a:r>
            <a:r>
              <a:rPr sz="2400" dirty="0" err="1"/>
              <a:t>usług</a:t>
            </a:r>
            <a:endParaRPr sz="24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struktura</a:t>
            </a:r>
            <a:r>
              <a:rPr sz="2400" dirty="0"/>
              <a:t> </a:t>
            </a:r>
            <a:r>
              <a:rPr sz="2400" dirty="0" err="1"/>
              <a:t>organizacyjna</a:t>
            </a:r>
            <a:endParaRPr sz="24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prezydent</a:t>
            </a:r>
            <a:r>
              <a:rPr sz="2400" dirty="0"/>
              <a:t>, </a:t>
            </a:r>
            <a:r>
              <a:rPr sz="2400" dirty="0" err="1"/>
              <a:t>zastępcy</a:t>
            </a:r>
            <a:r>
              <a:rPr sz="2400" dirty="0"/>
              <a:t>, </a:t>
            </a:r>
            <a:r>
              <a:rPr sz="2400" dirty="0" err="1"/>
              <a:t>pełnomocnicy</a:t>
            </a:r>
            <a:endParaRPr sz="24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metadane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linki</a:t>
            </a:r>
            <a:r>
              <a:rPr sz="2400" dirty="0"/>
              <a:t> do </a:t>
            </a:r>
            <a:r>
              <a:rPr sz="2400" dirty="0" err="1"/>
              <a:t>źródeł</a:t>
            </a:r>
            <a:endParaRPr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5074920" y="1920240"/>
            <a:ext cx="4206240" cy="438912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74920" y="1920240"/>
            <a:ext cx="4206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39512" y="1993392"/>
            <a:ext cx="3886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4DDC92"/>
                </a:solidFill>
                <a:latin typeface="Aptos"/>
              </a:defRPr>
            </a:pPr>
            <a:r>
              <a:t>Przetwarzanie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0" y="2606040"/>
            <a:ext cx="3749039" cy="3017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parsery</a:t>
            </a:r>
            <a:r>
              <a:rPr sz="2800" dirty="0"/>
              <a:t> </a:t>
            </a:r>
            <a:r>
              <a:rPr sz="2800" dirty="0" err="1"/>
              <a:t>stron</a:t>
            </a:r>
            <a:endParaRPr sz="28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OCR </a:t>
            </a:r>
            <a:r>
              <a:rPr sz="2800" dirty="0" err="1"/>
              <a:t>dokumentów</a:t>
            </a:r>
            <a:endParaRPr sz="28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embedding </a:t>
            </a:r>
            <a:r>
              <a:rPr sz="2800" dirty="0" err="1"/>
              <a:t>tekstu</a:t>
            </a:r>
            <a:endParaRPr sz="28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reranking </a:t>
            </a:r>
            <a:r>
              <a:rPr sz="2800" dirty="0" err="1"/>
              <a:t>wyników</a:t>
            </a:r>
            <a:endParaRPr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9418320" y="1920240"/>
            <a:ext cx="4206240" cy="438912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418320" y="1920240"/>
            <a:ext cx="4206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582912" y="1993392"/>
            <a:ext cx="3886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BBF24"/>
                </a:solidFill>
                <a:latin typeface="Aptos"/>
              </a:defRPr>
            </a:pPr>
            <a:r>
              <a:t>Interfejs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2606040"/>
            <a:ext cx="3749039" cy="3017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czat</a:t>
            </a:r>
            <a:r>
              <a:rPr sz="2800" dirty="0"/>
              <a:t> </a:t>
            </a:r>
            <a:r>
              <a:rPr sz="2800" dirty="0" err="1"/>
              <a:t>dla</a:t>
            </a:r>
            <a:r>
              <a:rPr sz="2800" dirty="0"/>
              <a:t> </a:t>
            </a:r>
            <a:r>
              <a:rPr sz="2800" dirty="0" err="1"/>
              <a:t>mieszkańca</a:t>
            </a:r>
            <a:endParaRPr sz="28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odpowiedź</a:t>
            </a:r>
            <a:r>
              <a:rPr sz="2800" dirty="0"/>
              <a:t> z </a:t>
            </a:r>
            <a:r>
              <a:rPr sz="2800" dirty="0" err="1"/>
              <a:t>cytowaniem</a:t>
            </a:r>
            <a:r>
              <a:rPr sz="2800" dirty="0"/>
              <a:t> </a:t>
            </a:r>
            <a:r>
              <a:rPr sz="2800" dirty="0" err="1"/>
              <a:t>źródła</a:t>
            </a:r>
            <a:endParaRPr sz="28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upload/analyze </a:t>
            </a:r>
            <a:r>
              <a:rPr sz="2800" dirty="0" err="1"/>
              <a:t>dokumentu</a:t>
            </a:r>
            <a:endParaRPr sz="2800" dirty="0"/>
          </a:p>
          <a:p>
            <a:pPr>
              <a:spcAft>
                <a:spcPts val="600"/>
              </a:spcAft>
              <a:defRPr sz="1600">
                <a:solidFill>
                  <a:srgbClr val="EEF2F7"/>
                </a:solidFill>
                <a:latin typeface="Aptos"/>
              </a:defRPr>
            </a:pPr>
            <a:r>
              <a:rPr sz="2800" dirty="0"/>
              <a:t>• demo end-to-end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6720840"/>
            <a:ext cx="1261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AAB5C5"/>
                </a:solidFill>
                <a:latin typeface="Aptos"/>
              </a:defRPr>
            </a:pPr>
            <a:r>
              <a:t>MVP nie zastępuje urzędnika — ma pomóc użytkownikowi znaleźć właściwą procedurę i przygotować się do kontaktu z urzędem.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Przepływ pracy systemu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Od stron BIP i dokumentów do odpowiedzi w czacie.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F394045C-C2C3-435B-B9EC-A77F802722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00200"/>
            <a:ext cx="13441680" cy="56235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94360" y="1600200"/>
            <a:ext cx="13441680" cy="5623560"/>
          </a:xfrm>
          <a:prstGeom prst="rect">
            <a:avLst/>
          </a:prstGeom>
          <a:noFill/>
          <a:ln w="12700">
            <a:solidFill>
              <a:srgbClr val="5E6D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Przepływ w uproszczeniu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40080" y="2743200"/>
            <a:ext cx="1874519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04671" y="2907792"/>
            <a:ext cx="384048" cy="38404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1" y="296265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8448" y="2880360"/>
            <a:ext cx="1051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Źródła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3364992"/>
            <a:ext cx="147218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BIP Lublin, opisy usług, struktura urzędu, dokumenty PDF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514600" y="3703320"/>
            <a:ext cx="338328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926080" y="2743200"/>
            <a:ext cx="1874519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3090672" y="2907792"/>
            <a:ext cx="384048" cy="384048"/>
          </a:xfrm>
          <a:prstGeom prst="ellipse">
            <a:avLst/>
          </a:prstGeom>
          <a:solidFill>
            <a:srgbClr val="4DDC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090672" y="296265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4448" y="2880360"/>
            <a:ext cx="1051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Parsery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7248" y="3364992"/>
            <a:ext cx="147218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pobranie treści, oczyszczenie HTML, metadane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800600" y="3703320"/>
            <a:ext cx="338328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212080" y="2743200"/>
            <a:ext cx="1874519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5376672" y="2907792"/>
            <a:ext cx="384048" cy="384048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376672" y="296265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70448" y="2880360"/>
            <a:ext cx="1051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OCR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3248" y="3364992"/>
            <a:ext cx="147218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wyciąganie tekstu z dokumentów i skanów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7086600" y="3703320"/>
            <a:ext cx="338327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498079" y="2743200"/>
            <a:ext cx="1874519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662671" y="2907792"/>
            <a:ext cx="384048" cy="384048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662671" y="296265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2880360"/>
            <a:ext cx="1051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Embedding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99248" y="3364992"/>
            <a:ext cx="147218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zamiana fragmentów tekstu na wektory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9372600" y="3703320"/>
            <a:ext cx="338328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9784080" y="2743200"/>
            <a:ext cx="1874519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9948672" y="2907792"/>
            <a:ext cx="384048" cy="38404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948672" y="296265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42448" y="2880360"/>
            <a:ext cx="1051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RAG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85248" y="3364992"/>
            <a:ext cx="147218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wyszukanie kontekstu + odpowiedź z linkami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11658600" y="3703320"/>
            <a:ext cx="338328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12070080" y="2743200"/>
            <a:ext cx="1874519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12234672" y="2907792"/>
            <a:ext cx="384048" cy="384048"/>
          </a:xfrm>
          <a:prstGeom prst="ellipse">
            <a:avLst/>
          </a:prstGeom>
          <a:solidFill>
            <a:srgbClr val="4DDC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2234672" y="296265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728448" y="2880360"/>
            <a:ext cx="1051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Frontend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271248" y="3364992"/>
            <a:ext cx="147218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czat dla mieszkańca i scenariusz demo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97280" y="5669280"/>
            <a:ext cx="12344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EEF2F7"/>
                </a:solidFill>
                <a:latin typeface="Aptos"/>
              </a:defRPr>
            </a:pPr>
            <a:r>
              <a:t>Kluczowy mechanizm: odpowiedź nie powstaje „z głowy modelu”, tylko z odnalezionych fragmentów miejskiej bazy wiedzy.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Użyte technologie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Dobór technologii pod szybkie MVP, lokalne uruchomienie i dalszą rozbudowę.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1520" y="178308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31520" y="178308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1856231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Frontend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231343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Next.js / 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274320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Czat, widok odpowiedzi, upload dokumentów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60520" y="178308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160520" y="178308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325112" y="1856231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4DDC92"/>
                </a:solidFill>
                <a:latin typeface="Aptos"/>
              </a:defRPr>
            </a:pPr>
            <a:r>
              <a:t>Backend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231343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FastAPI + SSE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0" y="274320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API, sesje czatu, streaming odpowiedzi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89520" y="178308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589520" y="178308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54112" y="1856231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22D3EE"/>
                </a:solidFill>
                <a:latin typeface="Aptos"/>
              </a:defRPr>
            </a:pPr>
            <a:r>
              <a:t>Vector DB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18120" y="231343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Qdrant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74320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Wektory, wyszukiwanie semantyczne, metadane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018520" y="178308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11018520" y="178308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183112" y="1856231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BBF24"/>
                </a:solidFill>
                <a:latin typeface="Aptos"/>
              </a:defRPr>
            </a:pPr>
            <a:r>
              <a:t>Embedding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47120" y="231343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MiniLM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47120" y="274320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Lekki model do indeksowania tekstu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" y="416052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31520" y="416052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96112" y="4233672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Reranker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0120" y="469087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Polish RoBERTa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120" y="512064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Lepsze sortowanie trafień dla języka polskiego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160520" y="416052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4160520" y="416052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325112" y="4233672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4DDC92"/>
                </a:solidFill>
                <a:latin typeface="Aptos"/>
              </a:defRPr>
            </a:pPr>
            <a:r>
              <a:t>Vision/OCR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89120" y="469087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glm-ocr / VisionLLM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89120" y="512064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Odczyt dokumentów i materiałów graficznych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589520" y="416052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7589520" y="416052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754112" y="4233672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BBF24"/>
                </a:solidFill>
                <a:latin typeface="Aptos"/>
              </a:defRPr>
            </a:pPr>
            <a:r>
              <a:t>LLM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18120" y="469087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qwen / lokalny model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18120" y="512064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Generowanie odpowiedzi na podstawie kontekstu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1018520" y="4160520"/>
            <a:ext cx="3063240" cy="1920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11018520" y="4160520"/>
            <a:ext cx="306324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1183112" y="4233672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22D3EE"/>
                </a:solidFill>
                <a:latin typeface="Aptos"/>
              </a:defRPr>
            </a:pPr>
            <a:r>
              <a:t>Kontenery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247120" y="469087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Docker Compose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247120" y="5120640"/>
            <a:ext cx="2606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t>Powtarzalne uruchomienie całego środowiska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Architektura MVP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Komponenty są rozdzielone, żeby łatwo podmieniać modele i źródła danych.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22960" y="2926080"/>
            <a:ext cx="22860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154680"/>
            <a:ext cx="2066543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38BDF8"/>
                </a:solidFill>
                <a:latin typeface="Aptos"/>
              </a:defRPr>
            </a:pPr>
            <a:r>
              <a:t>Frontend</a:t>
            </a:r>
            <a:br/>
            <a:r>
              <a:t>Next.js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749039" y="2926080"/>
            <a:ext cx="22860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58768" y="3154680"/>
            <a:ext cx="2066543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4DDC92"/>
                </a:solidFill>
                <a:latin typeface="Aptos"/>
              </a:defRPr>
            </a:pPr>
            <a:r>
              <a:t>Backend API</a:t>
            </a:r>
            <a:br/>
            <a:r>
              <a:t>FastAPI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75120" y="1828800"/>
            <a:ext cx="22860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84848" y="2057400"/>
            <a:ext cx="2066543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22D3EE"/>
                </a:solidFill>
                <a:latin typeface="Aptos"/>
              </a:defRPr>
            </a:pPr>
            <a:r>
              <a:t>Qdrant</a:t>
            </a:r>
            <a:br/>
            <a:r>
              <a:t>RAG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0" y="3977639"/>
            <a:ext cx="22860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784848" y="4206240"/>
            <a:ext cx="2066543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BBF24"/>
                </a:solidFill>
                <a:latin typeface="Aptos"/>
              </a:defRPr>
            </a:pPr>
            <a:r>
              <a:t>OCR / Vision</a:t>
            </a:r>
            <a:br/>
            <a:r>
              <a:t>glm-ocr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92640" y="1828800"/>
            <a:ext cx="22860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802367" y="2057400"/>
            <a:ext cx="2066543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38BDF8"/>
                </a:solidFill>
                <a:latin typeface="Aptos"/>
              </a:defRPr>
            </a:pPr>
            <a:r>
              <a:t>Embedding</a:t>
            </a:r>
            <a:br/>
            <a:r>
              <a:t>MiniLM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92640" y="3977639"/>
            <a:ext cx="22860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802367" y="4206240"/>
            <a:ext cx="2066543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4DDC92"/>
                </a:solidFill>
                <a:latin typeface="Aptos"/>
              </a:defRPr>
            </a:pPr>
            <a:r>
              <a:t>LLM</a:t>
            </a:r>
            <a:br/>
            <a:r>
              <a:t>local / qwen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0" y="2926080"/>
            <a:ext cx="1828800" cy="10972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179807" y="3154680"/>
            <a:ext cx="1609344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BBF24"/>
                </a:solidFill>
                <a:latin typeface="Aptos"/>
              </a:defRPr>
            </a:pPr>
            <a:r>
              <a:t>Źródła</a:t>
            </a:r>
            <a:br/>
            <a:r>
              <a:t>BIP/PDF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108960" y="3474720"/>
            <a:ext cx="640079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6035040" y="2377440"/>
            <a:ext cx="640080" cy="109728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035040" y="3474720"/>
            <a:ext cx="640080" cy="105156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8961120" y="2377440"/>
            <a:ext cx="731520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8961120" y="4526280"/>
            <a:ext cx="731520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H="1" flipV="1">
            <a:off x="11795760" y="2377440"/>
            <a:ext cx="274320" cy="109728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H="1">
            <a:off x="11795760" y="3474720"/>
            <a:ext cx="274320" cy="105156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H="1">
            <a:off x="6035040" y="2377440"/>
            <a:ext cx="640080" cy="109728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88720" y="5897880"/>
            <a:ext cx="12252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EEF2F7"/>
                </a:solidFill>
                <a:latin typeface="Aptos"/>
              </a:defRPr>
            </a:pPr>
            <a:r>
              <a:t>Wersja hackathonowa: nacisk na działający przepływ, źródła odpowiedzi i możliwość szybkiego pokazania użytkownikowi wartości.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Jak ograniczamy halucynacje?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W projekcie ważniejsze jest bezpieczne „nie wiem” niż pewna, ale błędna odpowiedź.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31520" y="1828800"/>
            <a:ext cx="4114800" cy="448056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31520" y="1828800"/>
            <a:ext cx="411480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1901952"/>
            <a:ext cx="3794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Kontrola źródeł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2468880"/>
            <a:ext cx="3657600" cy="2926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odpowiedź</a:t>
            </a:r>
            <a:r>
              <a:rPr sz="2000" dirty="0"/>
              <a:t> </a:t>
            </a:r>
            <a:r>
              <a:rPr sz="2000" dirty="0" err="1"/>
              <a:t>tylko</a:t>
            </a:r>
            <a:r>
              <a:rPr sz="2000" dirty="0"/>
              <a:t> </a:t>
            </a:r>
            <a:r>
              <a:rPr sz="2000" dirty="0" err="1"/>
              <a:t>na</a:t>
            </a:r>
            <a:r>
              <a:rPr sz="2000" dirty="0"/>
              <a:t> </a:t>
            </a:r>
            <a:r>
              <a:rPr sz="2000" dirty="0" err="1"/>
              <a:t>podstawie</a:t>
            </a:r>
            <a:r>
              <a:rPr sz="2000" dirty="0"/>
              <a:t> </a:t>
            </a:r>
            <a:r>
              <a:rPr sz="2000" dirty="0" err="1"/>
              <a:t>znalezionego</a:t>
            </a:r>
            <a:r>
              <a:rPr sz="2000" dirty="0"/>
              <a:t> </a:t>
            </a:r>
            <a:r>
              <a:rPr sz="2000" dirty="0" err="1"/>
              <a:t>kontekstu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link do </a:t>
            </a:r>
            <a:r>
              <a:rPr sz="2000" dirty="0" err="1"/>
              <a:t>źródła</a:t>
            </a:r>
            <a:r>
              <a:rPr sz="2000" dirty="0"/>
              <a:t> / </a:t>
            </a:r>
            <a:r>
              <a:rPr sz="2000" dirty="0" err="1"/>
              <a:t>strony</a:t>
            </a:r>
            <a:r>
              <a:rPr sz="2000" dirty="0"/>
              <a:t> BIP</a:t>
            </a:r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metadane</a:t>
            </a:r>
            <a:r>
              <a:rPr sz="2000" dirty="0"/>
              <a:t>: </a:t>
            </a:r>
            <a:r>
              <a:rPr sz="2000" dirty="0" err="1"/>
              <a:t>tytuł</a:t>
            </a:r>
            <a:r>
              <a:rPr sz="2000" dirty="0"/>
              <a:t>, </a:t>
            </a:r>
            <a:r>
              <a:rPr sz="2000" dirty="0" err="1"/>
              <a:t>kategoria</a:t>
            </a:r>
            <a:r>
              <a:rPr sz="2000" dirty="0"/>
              <a:t>, URL</a:t>
            </a:r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brak</a:t>
            </a:r>
            <a:r>
              <a:rPr sz="2000" dirty="0"/>
              <a:t> </a:t>
            </a:r>
            <a:r>
              <a:rPr sz="2000" dirty="0" err="1"/>
              <a:t>źródła</a:t>
            </a:r>
            <a:r>
              <a:rPr sz="2000" dirty="0"/>
              <a:t> = </a:t>
            </a:r>
            <a:r>
              <a:rPr sz="2000" dirty="0" err="1"/>
              <a:t>brak</a:t>
            </a:r>
            <a:r>
              <a:rPr sz="2000" dirty="0"/>
              <a:t> </a:t>
            </a:r>
            <a:r>
              <a:rPr sz="2000" dirty="0" err="1"/>
              <a:t>stanowczej</a:t>
            </a:r>
            <a:r>
              <a:rPr sz="2000" dirty="0"/>
              <a:t> </a:t>
            </a:r>
            <a:r>
              <a:rPr sz="2000" dirty="0" err="1"/>
              <a:t>odpowiedzi</a:t>
            </a:r>
            <a:endParaRPr sz="2000" dirty="0"/>
          </a:p>
        </p:txBody>
      </p:sp>
      <p:sp>
        <p:nvSpPr>
          <p:cNvPr id="17" name="Rounded Rectangle 16"/>
          <p:cNvSpPr/>
          <p:nvPr/>
        </p:nvSpPr>
        <p:spPr>
          <a:xfrm>
            <a:off x="5257800" y="1828800"/>
            <a:ext cx="4114800" cy="448056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257800" y="1828800"/>
            <a:ext cx="411480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22392" y="1901952"/>
            <a:ext cx="3794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4DDC92"/>
                </a:solidFill>
                <a:latin typeface="Aptos"/>
              </a:defRPr>
            </a:pPr>
            <a:r>
              <a:t>Jakość wyszukiwania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0" y="2468880"/>
            <a:ext cx="3657600" cy="2926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chunking </a:t>
            </a:r>
            <a:r>
              <a:rPr sz="2000" dirty="0" err="1"/>
              <a:t>dokumentów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embedding </a:t>
            </a:r>
            <a:r>
              <a:rPr sz="2000" dirty="0" err="1"/>
              <a:t>semantyczny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reranking </a:t>
            </a:r>
            <a:r>
              <a:rPr sz="2000" dirty="0" err="1"/>
              <a:t>kandydatów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próg</a:t>
            </a:r>
            <a:r>
              <a:rPr sz="2000" dirty="0"/>
              <a:t> </a:t>
            </a:r>
            <a:r>
              <a:rPr sz="2000" dirty="0" err="1"/>
              <a:t>podobieństwa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filtrowanie</a:t>
            </a:r>
            <a:r>
              <a:rPr sz="2000" dirty="0"/>
              <a:t> </a:t>
            </a:r>
            <a:r>
              <a:rPr sz="2000" dirty="0" err="1"/>
              <a:t>wyników</a:t>
            </a:r>
            <a:endParaRPr sz="2000" dirty="0"/>
          </a:p>
        </p:txBody>
      </p:sp>
      <p:sp>
        <p:nvSpPr>
          <p:cNvPr id="21" name="Rounded Rectangle 20"/>
          <p:cNvSpPr/>
          <p:nvPr/>
        </p:nvSpPr>
        <p:spPr>
          <a:xfrm>
            <a:off x="9784080" y="1828800"/>
            <a:ext cx="4114800" cy="448056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784080" y="1828800"/>
            <a:ext cx="411480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48672" y="1901952"/>
            <a:ext cx="3794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BBF24"/>
                </a:solidFill>
                <a:latin typeface="Aptos"/>
              </a:defRPr>
            </a:pPr>
            <a:r>
              <a:t>Bezpieczna komunikacja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12680" y="2468880"/>
            <a:ext cx="3657600" cy="2926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prosty</a:t>
            </a:r>
            <a:r>
              <a:rPr sz="2000" dirty="0"/>
              <a:t> </a:t>
            </a:r>
            <a:r>
              <a:rPr sz="2000" dirty="0" err="1"/>
              <a:t>język</a:t>
            </a:r>
            <a:r>
              <a:rPr sz="2000" dirty="0"/>
              <a:t>, ale bez </a:t>
            </a:r>
            <a:r>
              <a:rPr sz="2000" dirty="0" err="1"/>
              <a:t>zmiany</a:t>
            </a:r>
            <a:r>
              <a:rPr sz="2000" dirty="0"/>
              <a:t> sensu </a:t>
            </a:r>
            <a:r>
              <a:rPr sz="2000" dirty="0" err="1"/>
              <a:t>procedury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jasne</a:t>
            </a:r>
            <a:r>
              <a:rPr sz="2000" dirty="0"/>
              <a:t> </a:t>
            </a:r>
            <a:r>
              <a:rPr sz="2000" dirty="0" err="1"/>
              <a:t>oznaczenie</a:t>
            </a:r>
            <a:r>
              <a:rPr sz="2000" dirty="0"/>
              <a:t> </a:t>
            </a:r>
            <a:r>
              <a:rPr sz="2000" dirty="0" err="1"/>
              <a:t>niepewności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sugestia</a:t>
            </a:r>
            <a:r>
              <a:rPr sz="2000" dirty="0"/>
              <a:t> </a:t>
            </a:r>
            <a:r>
              <a:rPr sz="2000" dirty="0" err="1"/>
              <a:t>kontaktu</a:t>
            </a:r>
            <a:r>
              <a:rPr sz="2000" dirty="0"/>
              <a:t> z </a:t>
            </a:r>
            <a:r>
              <a:rPr sz="2000" dirty="0" err="1"/>
              <a:t>urzędem</a:t>
            </a:r>
            <a:r>
              <a:rPr sz="2000" dirty="0"/>
              <a:t> </a:t>
            </a:r>
            <a:r>
              <a:rPr sz="2000" dirty="0" err="1"/>
              <a:t>przy</a:t>
            </a:r>
            <a:r>
              <a:rPr sz="2000" dirty="0"/>
              <a:t> </a:t>
            </a:r>
            <a:r>
              <a:rPr sz="2000" dirty="0" err="1"/>
              <a:t>braku</a:t>
            </a:r>
            <a:r>
              <a:rPr sz="2000" dirty="0"/>
              <a:t> </a:t>
            </a:r>
            <a:r>
              <a:rPr sz="2000" dirty="0" err="1"/>
              <a:t>danych</a:t>
            </a:r>
            <a:endParaRPr sz="2000" dirty="0"/>
          </a:p>
          <a:p>
            <a:pPr>
              <a:spcAft>
                <a:spcPts val="600"/>
              </a:spcAft>
              <a:defRPr sz="1500">
                <a:solidFill>
                  <a:srgbClr val="EEF2F7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brak</a:t>
            </a:r>
            <a:r>
              <a:rPr sz="2000" dirty="0"/>
              <a:t> </a:t>
            </a:r>
            <a:r>
              <a:rPr sz="2000" dirty="0" err="1"/>
              <a:t>porad</a:t>
            </a:r>
            <a:r>
              <a:rPr sz="2000" dirty="0"/>
              <a:t> </a:t>
            </a:r>
            <a:r>
              <a:rPr sz="2000" dirty="0" err="1"/>
              <a:t>prawnych</a:t>
            </a:r>
            <a:r>
              <a:rPr sz="2000" dirty="0"/>
              <a:t> </a:t>
            </a:r>
            <a:r>
              <a:rPr sz="2000" dirty="0" err="1"/>
              <a:t>poza</a:t>
            </a:r>
            <a:r>
              <a:rPr sz="2000" dirty="0"/>
              <a:t> </a:t>
            </a:r>
            <a:r>
              <a:rPr sz="2000" dirty="0" err="1"/>
              <a:t>źródłem</a:t>
            </a:r>
            <a:endParaRPr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Scenariusz demo na koniec hackathonu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Prosty, wiarygodny flow: od danych do odpowiedzi.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14400" y="2148840"/>
            <a:ext cx="2331720" cy="29260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78992" y="2313432"/>
            <a:ext cx="384048" cy="38404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236829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2286000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Uruchomienie systemu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2770632"/>
            <a:ext cx="1929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rPr sz="2000" dirty="0"/>
              <a:t>Docker Compose / </a:t>
            </a:r>
            <a:r>
              <a:rPr sz="2000" dirty="0" err="1"/>
              <a:t>lokalne</a:t>
            </a:r>
            <a:r>
              <a:rPr sz="2000" dirty="0"/>
              <a:t> </a:t>
            </a:r>
            <a:r>
              <a:rPr sz="2000" dirty="0" err="1"/>
              <a:t>kontenery</a:t>
            </a:r>
            <a:endParaRPr sz="2000" dirty="0"/>
          </a:p>
        </p:txBody>
      </p:sp>
      <p:cxnSp>
        <p:nvCxnSpPr>
          <p:cNvPr id="18" name="Connector 17"/>
          <p:cNvCxnSpPr/>
          <p:nvPr/>
        </p:nvCxnSpPr>
        <p:spPr>
          <a:xfrm>
            <a:off x="3246120" y="3611880"/>
            <a:ext cx="274320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611880" y="2148840"/>
            <a:ext cx="2331720" cy="29260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3776472" y="2313432"/>
            <a:ext cx="384048" cy="384048"/>
          </a:xfrm>
          <a:prstGeom prst="ellipse">
            <a:avLst/>
          </a:prstGeom>
          <a:solidFill>
            <a:srgbClr val="4DDC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76472" y="236829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70248" y="2286000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Indeksowanie źródeł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3048" y="2770632"/>
            <a:ext cx="19293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rPr sz="2000" dirty="0" err="1"/>
              <a:t>parsery</a:t>
            </a:r>
            <a:r>
              <a:rPr sz="2000" dirty="0"/>
              <a:t> BIP + </a:t>
            </a:r>
            <a:r>
              <a:rPr sz="2000" dirty="0" err="1"/>
              <a:t>dokumenty</a:t>
            </a:r>
            <a:r>
              <a:rPr sz="2000" dirty="0"/>
              <a:t> + </a:t>
            </a:r>
            <a:r>
              <a:rPr sz="2000" dirty="0" err="1"/>
              <a:t>Qdrant</a:t>
            </a:r>
            <a:endParaRPr sz="2000" dirty="0"/>
          </a:p>
        </p:txBody>
      </p:sp>
      <p:cxnSp>
        <p:nvCxnSpPr>
          <p:cNvPr id="24" name="Connector 23"/>
          <p:cNvCxnSpPr/>
          <p:nvPr/>
        </p:nvCxnSpPr>
        <p:spPr>
          <a:xfrm>
            <a:off x="5943600" y="3611880"/>
            <a:ext cx="274320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309360" y="2148840"/>
            <a:ext cx="2331720" cy="29260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73952" y="2313432"/>
            <a:ext cx="384048" cy="384048"/>
          </a:xfrm>
          <a:prstGeom prst="ellipse">
            <a:avLst/>
          </a:prstGeom>
          <a:solidFill>
            <a:srgbClr val="22D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73952" y="236829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728" y="2286000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Pytanie mieszkańca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0528" y="2770632"/>
            <a:ext cx="1929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rPr sz="2000" dirty="0" err="1"/>
              <a:t>naturalny</a:t>
            </a:r>
            <a:r>
              <a:rPr sz="2000" dirty="0"/>
              <a:t> </a:t>
            </a:r>
            <a:r>
              <a:rPr sz="2000" dirty="0" err="1"/>
              <a:t>język</a:t>
            </a:r>
            <a:r>
              <a:rPr sz="2000" dirty="0"/>
              <a:t>, bez </a:t>
            </a:r>
            <a:r>
              <a:rPr sz="2000" dirty="0" err="1"/>
              <a:t>znajomości</a:t>
            </a:r>
            <a:r>
              <a:rPr sz="2000" dirty="0"/>
              <a:t> </a:t>
            </a:r>
            <a:r>
              <a:rPr sz="2000" dirty="0" err="1"/>
              <a:t>nazwy</a:t>
            </a:r>
            <a:r>
              <a:rPr sz="2000" dirty="0"/>
              <a:t> </a:t>
            </a:r>
            <a:r>
              <a:rPr sz="2000" dirty="0" err="1"/>
              <a:t>procedury</a:t>
            </a:r>
            <a:endParaRPr sz="2000" dirty="0"/>
          </a:p>
        </p:txBody>
      </p:sp>
      <p:cxnSp>
        <p:nvCxnSpPr>
          <p:cNvPr id="30" name="Connector 29"/>
          <p:cNvCxnSpPr/>
          <p:nvPr/>
        </p:nvCxnSpPr>
        <p:spPr>
          <a:xfrm>
            <a:off x="8641080" y="3611880"/>
            <a:ext cx="274320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9006840" y="2148840"/>
            <a:ext cx="2331720" cy="29260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171432" y="2313432"/>
            <a:ext cx="384048" cy="384048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171432" y="236829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65208" y="2286000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Odpowiedź Urban Kompas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08008" y="2770632"/>
            <a:ext cx="1929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rPr sz="2000" dirty="0" err="1"/>
              <a:t>kroki</a:t>
            </a:r>
            <a:r>
              <a:rPr sz="2000" dirty="0"/>
              <a:t>, </a:t>
            </a:r>
            <a:r>
              <a:rPr sz="2000" dirty="0" err="1"/>
              <a:t>dokumenty</a:t>
            </a:r>
            <a:r>
              <a:rPr sz="2000" dirty="0"/>
              <a:t>, </a:t>
            </a:r>
            <a:r>
              <a:rPr sz="2000" dirty="0" err="1"/>
              <a:t>miejsce</a:t>
            </a:r>
            <a:r>
              <a:rPr sz="2000" dirty="0"/>
              <a:t> </a:t>
            </a:r>
            <a:r>
              <a:rPr sz="2000" dirty="0" err="1"/>
              <a:t>obsługi</a:t>
            </a:r>
            <a:r>
              <a:rPr sz="2000" dirty="0"/>
              <a:t>, </a:t>
            </a:r>
            <a:r>
              <a:rPr sz="2000" dirty="0" err="1"/>
              <a:t>linki</a:t>
            </a:r>
            <a:endParaRPr sz="2000" dirty="0"/>
          </a:p>
        </p:txBody>
      </p:sp>
      <p:cxnSp>
        <p:nvCxnSpPr>
          <p:cNvPr id="36" name="Connector 35"/>
          <p:cNvCxnSpPr/>
          <p:nvPr/>
        </p:nvCxnSpPr>
        <p:spPr>
          <a:xfrm>
            <a:off x="11338560" y="3611880"/>
            <a:ext cx="274320" cy="0"/>
          </a:xfrm>
          <a:prstGeom prst="line">
            <a:avLst/>
          </a:prstGeom>
          <a:ln w="2540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11704320" y="2148840"/>
            <a:ext cx="2331720" cy="292608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11868912" y="2313432"/>
            <a:ext cx="384048" cy="384048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1868912" y="2368296"/>
            <a:ext cx="384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362688" y="2286000"/>
            <a:ext cx="1508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EF2F7"/>
                </a:solidFill>
                <a:latin typeface="Aptos"/>
              </a:defRPr>
            </a:pPr>
            <a:r>
              <a:t>Przypadek niepewny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905488" y="2770632"/>
            <a:ext cx="1929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AAB5C5"/>
                </a:solidFill>
                <a:latin typeface="Aptos"/>
              </a:defRPr>
            </a:pPr>
            <a:r>
              <a:rPr sz="2000" dirty="0"/>
              <a:t>system </a:t>
            </a:r>
            <a:r>
              <a:rPr sz="2000" dirty="0" err="1"/>
              <a:t>mówi</a:t>
            </a:r>
            <a:r>
              <a:rPr sz="2000" dirty="0"/>
              <a:t>, </a:t>
            </a:r>
            <a:r>
              <a:rPr sz="2000" dirty="0" err="1"/>
              <a:t>czego</a:t>
            </a:r>
            <a:r>
              <a:rPr sz="2000" dirty="0"/>
              <a:t> </a:t>
            </a:r>
            <a:r>
              <a:rPr sz="2000" dirty="0" err="1"/>
              <a:t>nie</a:t>
            </a:r>
            <a:r>
              <a:rPr sz="2000" dirty="0"/>
              <a:t> </a:t>
            </a:r>
            <a:r>
              <a:rPr sz="2000" dirty="0" err="1"/>
              <a:t>znalazł</a:t>
            </a:r>
            <a:r>
              <a:rPr sz="2000" dirty="0"/>
              <a:t> w </a:t>
            </a:r>
            <a:r>
              <a:rPr sz="2000" dirty="0" err="1"/>
              <a:t>źródłach</a:t>
            </a:r>
            <a:endParaRPr sz="2000" dirty="0"/>
          </a:p>
        </p:txBody>
      </p:sp>
      <p:sp>
        <p:nvSpPr>
          <p:cNvPr id="42" name="Rounded Rectangle 41"/>
          <p:cNvSpPr/>
          <p:nvPr/>
        </p:nvSpPr>
        <p:spPr>
          <a:xfrm>
            <a:off x="1051560" y="5806440"/>
            <a:ext cx="12527280" cy="91440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1051560" y="5806440"/>
            <a:ext cx="1252728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216151" y="5879592"/>
            <a:ext cx="12207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Propozycja tekstu do wypowiedzenia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325880" y="6236208"/>
            <a:ext cx="11978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EEF2F7"/>
                </a:solidFill>
                <a:latin typeface="Aptos"/>
              </a:defRPr>
            </a:pPr>
            <a:r>
              <a:t>„Nie pokazujemy tylko chatbota. Pokazujemy kompletny przepływ: dane miejskie → baza wiedzy → pytanie mieszkańca → odpowiedź ze źródłem.”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t>Wartość Urban Kompasu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Korzyść nie polega na samym AI, tylko na skróceniu ścieżki mieszkańca.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68680" y="2103120"/>
            <a:ext cx="4389120" cy="32918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68680" y="2103120"/>
            <a:ext cx="438912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33271" y="2176272"/>
            <a:ext cx="4069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4DDC92"/>
                </a:solidFill>
                <a:latin typeface="Aptos"/>
              </a:defRPr>
            </a:pPr>
            <a:r>
              <a:t>Mieszkaniec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19" y="2834640"/>
            <a:ext cx="3749039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EEF2F7"/>
                </a:solidFill>
                <a:latin typeface="Aptos"/>
              </a:defRPr>
            </a:pPr>
            <a:r>
              <a:t>jedno miejsce, prosty język, lista kroków, dokumenty i właściwa jednostka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74920" y="2103120"/>
            <a:ext cx="4389120" cy="32918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074920" y="2103120"/>
            <a:ext cx="438912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39512" y="2176272"/>
            <a:ext cx="4069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Urząd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59" y="2834640"/>
            <a:ext cx="3749039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EEF2F7"/>
                </a:solidFill>
                <a:latin typeface="Aptos"/>
              </a:defRPr>
            </a:pPr>
            <a:r>
              <a:t>mniej powtarzalnych pytań, lepsze kierowanie spraw, porządek w wiedzy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81160" y="2103120"/>
            <a:ext cx="4389120" cy="32918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281160" y="2103120"/>
            <a:ext cx="438912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445752" y="2176272"/>
            <a:ext cx="4069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FBBF24"/>
                </a:solidFill>
                <a:latin typeface="Aptos"/>
              </a:defRPr>
            </a:pPr>
            <a:r>
              <a:t>Miasto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0" y="2834640"/>
            <a:ext cx="3749039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EEF2F7"/>
                </a:solidFill>
                <a:latin typeface="Aptos"/>
              </a:defRPr>
            </a:pPr>
            <a:r>
              <a:t>dostępniejsze usługi publiczne, skalowalna baza wiedzy, potencjał analityczny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6217920"/>
            <a:ext cx="1261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AAB5C5"/>
                </a:solidFill>
                <a:latin typeface="Aptos"/>
              </a:defRPr>
            </a:pPr>
            <a:r>
              <a:t>Urban Kompas może być warstwą konwersacyjną nad istniejącymi zasobami miasta — bez przebudowy całego systemu informacji publicznej.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360" y="347472"/>
            <a:ext cx="2545825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EEF2F7"/>
                </a:solidFill>
                <a:latin typeface="Aptos"/>
              </a:defRPr>
            </a:pPr>
            <a:r>
              <a:rPr dirty="0" err="1"/>
              <a:t>Następne</a:t>
            </a:r>
            <a:r>
              <a:rPr dirty="0"/>
              <a:t> </a:t>
            </a:r>
            <a:r>
              <a:rPr dirty="0" err="1"/>
              <a:t>kroki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21792" y="9601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AAB5C5"/>
                </a:solidFill>
                <a:latin typeface="Aptos"/>
              </a:defRPr>
            </a:pPr>
            <a:r>
              <a:t>Co trzeba dopracować, żeby MVP zmienić w pilotaż.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0" y="38404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 b="1">
                <a:solidFill>
                  <a:srgbClr val="38BDF8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1353312"/>
            <a:ext cx="13441680" cy="22860"/>
          </a:xfrm>
          <a:prstGeom prst="rect">
            <a:avLst/>
          </a:prstGeom>
          <a:solidFill>
            <a:srgbClr val="2636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14400" y="1691640"/>
            <a:ext cx="475488" cy="47548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1783080"/>
            <a:ext cx="475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67335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Rozszerzyć seed procedur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35040" y="1673352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AAB5C5"/>
                </a:solidFill>
                <a:latin typeface="Aptos"/>
              </a:defRPr>
            </a:pPr>
            <a:r>
              <a:t>więcej kategorii spraw i testowych pytań mieszkańców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2651760"/>
            <a:ext cx="475488" cy="475488"/>
          </a:xfrm>
          <a:prstGeom prst="ellipse">
            <a:avLst/>
          </a:prstGeom>
          <a:solidFill>
            <a:srgbClr val="4DDC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2743200"/>
            <a:ext cx="475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263347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Automatyczny import BIP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5040" y="2633472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AAB5C5"/>
                </a:solidFill>
                <a:latin typeface="Aptos"/>
              </a:defRPr>
            </a:pPr>
            <a:r>
              <a:t>regularne odświeżanie treści i wykrywanie zmian</a:t>
            </a:r>
          </a:p>
        </p:txBody>
      </p:sp>
      <p:sp>
        <p:nvSpPr>
          <p:cNvPr id="21" name="Oval 20"/>
          <p:cNvSpPr/>
          <p:nvPr/>
        </p:nvSpPr>
        <p:spPr>
          <a:xfrm>
            <a:off x="914400" y="3611880"/>
            <a:ext cx="475488" cy="47548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3703320"/>
            <a:ext cx="475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359359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Wersjonowanie źródeł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5040" y="3593592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AAB5C5"/>
                </a:solidFill>
                <a:latin typeface="Aptos"/>
              </a:defRPr>
            </a:pPr>
            <a:r>
              <a:t>historia zmian dokumentów i procedur</a:t>
            </a:r>
          </a:p>
        </p:txBody>
      </p:sp>
      <p:sp>
        <p:nvSpPr>
          <p:cNvPr id="25" name="Oval 24"/>
          <p:cNvSpPr/>
          <p:nvPr/>
        </p:nvSpPr>
        <p:spPr>
          <a:xfrm>
            <a:off x="914400" y="4572000"/>
            <a:ext cx="475488" cy="475488"/>
          </a:xfrm>
          <a:prstGeom prst="ellipse">
            <a:avLst/>
          </a:prstGeom>
          <a:solidFill>
            <a:srgbClr val="4DDC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0" y="4663440"/>
            <a:ext cx="475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0200" y="45537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Ewaluacja jakości RAG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5040" y="4553712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AAB5C5"/>
                </a:solidFill>
                <a:latin typeface="Aptos"/>
              </a:defRPr>
            </a:pPr>
            <a:r>
              <a:t>metryki trafień, testy regresji, kontrola halucynacji</a:t>
            </a:r>
          </a:p>
        </p:txBody>
      </p:sp>
      <p:sp>
        <p:nvSpPr>
          <p:cNvPr id="29" name="Oval 28"/>
          <p:cNvSpPr/>
          <p:nvPr/>
        </p:nvSpPr>
        <p:spPr>
          <a:xfrm>
            <a:off x="914400" y="5532120"/>
            <a:ext cx="475488" cy="475488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14400" y="5623560"/>
            <a:ext cx="4754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0B0F1A"/>
                </a:solidFill>
                <a:latin typeface="Aptos"/>
              </a:defRPr>
            </a:pPr>
            <a:r>
              <a:rPr sz="1400" dirty="0"/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00200" y="551383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EF2F7"/>
                </a:solidFill>
                <a:latin typeface="Aptos"/>
              </a:defRPr>
            </a:pPr>
            <a:r>
              <a:t>Pilotaż miejski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0" y="5513832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AAB5C5"/>
                </a:solidFill>
                <a:latin typeface="Aptos"/>
              </a:defRPr>
            </a:pPr>
            <a:r>
              <a:t>wybrane procedury i feedback od użytkowników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108960" y="6629400"/>
            <a:ext cx="8412480" cy="777240"/>
          </a:xfrm>
          <a:prstGeom prst="roundRect">
            <a:avLst/>
          </a:prstGeom>
          <a:solidFill>
            <a:srgbClr val="12192A"/>
          </a:solidFill>
          <a:ln w="12700">
            <a:solidFill>
              <a:srgbClr val="2D3E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108960" y="6629400"/>
            <a:ext cx="8412480" cy="384048"/>
          </a:xfrm>
          <a:prstGeom prst="roundRect">
            <a:avLst/>
          </a:prstGeom>
          <a:solidFill>
            <a:srgbClr val="1723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3273552" y="6702552"/>
            <a:ext cx="8092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38BDF8"/>
                </a:solidFill>
                <a:latin typeface="Aptos"/>
              </a:defRPr>
            </a:pPr>
            <a:r>
              <a:t>Podsumowanie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83280" y="7022592"/>
            <a:ext cx="7863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EEF2F7"/>
                </a:solidFill>
                <a:latin typeface="Aptos"/>
              </a:defRPr>
            </a:pPr>
            <a:r>
              <a:t>Urban Kompas: mniej szukania, więcej działania.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7726679"/>
            <a:ext cx="2885726" cy="2385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D7B91"/>
                </a:solidFill>
                <a:latin typeface="Aptos"/>
              </a:defRPr>
            </a:pPr>
            <a:r>
              <a:rPr dirty="0"/>
              <a:t>Urban Kompas · Agent AI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mieszkańców</a:t>
            </a:r>
            <a:r>
              <a:rPr dirty="0"/>
              <a:t> </a:t>
            </a:r>
            <a:r>
              <a:rPr dirty="0" err="1"/>
              <a:t>Lublina</a:t>
            </a:r>
            <a:r>
              <a:rPr dirty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F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" y="365760"/>
            <a:ext cx="3017520" cy="7498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2743200" y="502920"/>
            <a:ext cx="1645920" cy="68122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5303520" y="640080"/>
            <a:ext cx="274320" cy="61264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6766560" y="777240"/>
            <a:ext cx="1097279" cy="54406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7955279" y="914400"/>
            <a:ext cx="2468880" cy="4754879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9144000" y="1051560"/>
            <a:ext cx="3840480" cy="4069080"/>
          </a:xfrm>
          <a:prstGeom prst="line">
            <a:avLst/>
          </a:prstGeom>
          <a:ln w="10160">
            <a:solidFill>
              <a:srgbClr val="1F33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bot_side_lublin_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457200"/>
            <a:ext cx="5669280" cy="6583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7240" y="1143000"/>
            <a:ext cx="7132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5400" b="1">
                <a:solidFill>
                  <a:srgbClr val="EEF2F7"/>
                </a:solidFill>
                <a:latin typeface="Aptos"/>
              </a:defRPr>
            </a:pPr>
            <a:r>
              <a:t>Dziękujemy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331720"/>
            <a:ext cx="67665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38BDF8"/>
                </a:solidFill>
                <a:latin typeface="Aptos"/>
              </a:defRPr>
            </a:pPr>
            <a:r>
              <a:t>Pytania?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7086600"/>
            <a:ext cx="6949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4DDC92"/>
                </a:solidFill>
                <a:latin typeface="Aptos"/>
              </a:defRPr>
            </a:pPr>
            <a:r>
              <a:t>Urban Kompas · Agent AI dla mieszkańców Lublina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1058</Words>
  <Application>Microsoft Macintosh PowerPoint</Application>
  <PresentationFormat>Custom</PresentationFormat>
  <Paragraphs>209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Microsoft Office User</cp:lastModifiedBy>
  <cp:revision>5</cp:revision>
  <dcterms:created xsi:type="dcterms:W3CDTF">2013-01-27T09:14:16Z</dcterms:created>
  <dcterms:modified xsi:type="dcterms:W3CDTF">2026-06-13T16:24:06Z</dcterms:modified>
  <cp:category/>
</cp:coreProperties>
</file>